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3" r:id="rId3"/>
    <p:sldId id="264" r:id="rId4"/>
    <p:sldId id="257" r:id="rId5"/>
    <p:sldId id="258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CC00"/>
    <a:srgbClr val="99FF66"/>
    <a:srgbClr val="FF0000"/>
    <a:srgbClr val="FFCC66"/>
    <a:srgbClr val="FF9933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7EEC99-A4BB-4850-82F0-F2F41A2E08F9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EC8B97-DE58-4EFE-BCCC-CB86D7CCF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754B-B544-4FE7-803F-7DE84CEDC537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4EA1-283C-42C5-A6AF-233ECBAC9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2A21-F3DB-44F3-8396-0A2D4D6259C9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1759-2094-481D-9392-6534CBF2F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B9163-42CC-4342-9920-80D19E00DCDD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3C11-381D-416F-9763-24A22D3E3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5D8A3-AC96-4A12-AE50-FC557029F451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9F58-0C33-4C15-8B94-E3FA774B1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9E51-D517-4EE4-A3DF-9019BC19B778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CB6D-6873-4875-9E38-0C68F8519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6B2E-228E-4628-A174-C7EAE75EADE2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859C-6B7D-4E3B-A0BB-2394EDC48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9A98-073F-48D1-BD7B-1436942F6101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ABC7-226A-44DA-A560-096D8B49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DB61F-7A01-43AE-9F7A-1C1F044C8571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5B6A-D745-4EA8-A62F-CB5A36C53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F0AD-3A1F-4841-B67F-362890C5E100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45D0-AE3E-4F32-861C-6C8E8FB14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47C19-7774-4B82-B68C-D42BBAE50B1A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BC1FE-3D16-4ADB-B405-C8E13E810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D8F0F-DD74-4935-97EA-9424F4DF8315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4B87-F6DC-4B94-9A80-0122CC87E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1">
              <a:srgbClr val="FFCC66"/>
            </a:gs>
            <a:gs pos="22000">
              <a:srgbClr val="5E88FE"/>
            </a:gs>
            <a:gs pos="100000">
              <a:srgbClr val="C0EDF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5E5ED-5081-40F7-A673-30688E132E0A}" type="datetimeFigureOut">
              <a:rPr lang="ru-RU"/>
              <a:pPr>
                <a:defRPr/>
              </a:pPr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502278-EEB3-430C-B4F4-696679CC1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28600" y="1371600"/>
            <a:ext cx="152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0" y="157162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«Саморегулирование в области пожарной безопасности в Российской Федерации»</a:t>
            </a:r>
          </a:p>
        </p:txBody>
      </p:sp>
      <p:sp>
        <p:nvSpPr>
          <p:cNvPr id="3076" name="Прямоугольник 14"/>
          <p:cNvSpPr>
            <a:spLocks noChangeArrowheads="1"/>
          </p:cNvSpPr>
          <p:nvPr/>
        </p:nvSpPr>
        <p:spPr bwMode="auto">
          <a:xfrm>
            <a:off x="500063" y="3500438"/>
            <a:ext cx="835818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Начальник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управления обеспечения надзорной деятельности ЦОД ФПС МЧС России</a:t>
            </a:r>
          </a:p>
          <a:p>
            <a:endParaRPr lang="ru-RU" sz="2800" b="1">
              <a:solidFill>
                <a:srgbClr val="000066"/>
              </a:solidFill>
            </a:endParaRPr>
          </a:p>
          <a:p>
            <a:pPr>
              <a:lnSpc>
                <a:spcPct val="50000"/>
              </a:lnSpc>
              <a:spcBef>
                <a:spcPct val="10000"/>
              </a:spcBef>
            </a:pPr>
            <a:endParaRPr lang="ru-RU" sz="2800" b="1">
              <a:solidFill>
                <a:srgbClr val="000066"/>
              </a:solidFill>
            </a:endParaRPr>
          </a:p>
          <a:p>
            <a:pPr algn="ctr">
              <a:lnSpc>
                <a:spcPct val="50000"/>
              </a:lnSpc>
              <a:spcBef>
                <a:spcPct val="10000"/>
              </a:spcBef>
            </a:pPr>
            <a:r>
              <a:rPr lang="ru-RU" sz="2400" b="1">
                <a:solidFill>
                  <a:srgbClr val="000099"/>
                </a:solidFill>
                <a:latin typeface="Arial Black" pitchFamily="34" charset="0"/>
              </a:rPr>
              <a:t>ЛУКАШЕВИЧ </a:t>
            </a:r>
          </a:p>
          <a:p>
            <a:pPr>
              <a:lnSpc>
                <a:spcPct val="50000"/>
              </a:lnSpc>
              <a:spcBef>
                <a:spcPct val="10000"/>
              </a:spcBef>
            </a:pPr>
            <a:endParaRPr lang="ru-RU" sz="2400" b="1">
              <a:solidFill>
                <a:srgbClr val="000099"/>
              </a:solidFill>
              <a:latin typeface="Arial Black" pitchFamily="34" charset="0"/>
            </a:endParaRPr>
          </a:p>
          <a:p>
            <a:pPr algn="ctr">
              <a:lnSpc>
                <a:spcPct val="50000"/>
              </a:lnSpc>
              <a:spcBef>
                <a:spcPct val="10000"/>
              </a:spcBef>
            </a:pPr>
            <a:r>
              <a:rPr lang="ru-RU" sz="2400" b="1">
                <a:solidFill>
                  <a:srgbClr val="000099"/>
                </a:solidFill>
                <a:latin typeface="Arial Black" pitchFamily="34" charset="0"/>
              </a:rPr>
              <a:t>АЛЕКСАНДР ИВАНОВИЧ</a:t>
            </a:r>
          </a:p>
        </p:txBody>
      </p:sp>
      <p:pic>
        <p:nvPicPr>
          <p:cNvPr id="3077" name="Picture 29" descr="Эмблема МЧ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3" y="0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250" y="142875"/>
            <a:ext cx="8072438" cy="830263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4E3B30">
                    <a:shade val="75000"/>
                  </a:srgbClr>
                </a:solidFill>
                <a:latin typeface="Arial Black" pitchFamily="34" charset="0"/>
                <a:cs typeface="Arial" charset="0"/>
              </a:rPr>
              <a:t>Государственное регулирование в области обеспечения пожарной безопасности</a:t>
            </a:r>
            <a:endParaRPr lang="ru-RU" sz="2400" dirty="0">
              <a:latin typeface="Arial Black" pitchFamily="34" charset="0"/>
              <a:cs typeface="Arial" charset="0"/>
            </a:endParaRPr>
          </a:p>
        </p:txBody>
      </p:sp>
      <p:pic>
        <p:nvPicPr>
          <p:cNvPr id="4099" name="Picture 29" descr="Эмблема МЧ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363" y="0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88" y="1571625"/>
          <a:ext cx="8572560" cy="4661680"/>
        </p:xfrm>
        <a:graphic>
          <a:graphicData uri="http://schemas.openxmlformats.org/drawingml/2006/table">
            <a:tbl>
              <a:tblPr/>
              <a:tblGrid>
                <a:gridCol w="5483349"/>
                <a:gridCol w="3089211"/>
              </a:tblGrid>
              <a:tr h="39703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Работы и услуги в области пожарной безопасности 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Существующий вид регулирования 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Монтаж ремонт и обслуживание средств обеспечения пожарной безопасности зданий и сооружений 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Лицензирование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Независимая оценка пожарного риска, экспертная деятельность 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88F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Аккредитация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88FE"/>
                    </a:solidFill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0" indent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Экспертиза веществ, материалов, изделий, оборудования, конструкций на пожарную безопасность </a:t>
                      </a:r>
                    </a:p>
                    <a:p>
                      <a:pPr marL="0" indent="0" algn="l" rtl="0" eaLnBrk="1" latinLnBrk="0" hangingPunct="1"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Аккредитация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Производство пожарно-технической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продукции 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88F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Сертификация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пожарно-технической продукции </a:t>
                      </a:r>
                    </a:p>
                  </a:txBody>
                  <a:tcPr marL="66704" marR="66704" marT="33352" marB="333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88FE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star8">
            <a:avLst>
              <a:gd name="adj" fmla="val 3825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52400" y="1825625"/>
            <a:ext cx="4083050" cy="394493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Разработка мероприятий по обеспечению     пожарной безопасности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Проведение экспертизы организационных и технических решений по обеспечению пожарной безопасности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Организация и деятельность пожарной охраны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Проведение ведомственного контроля за обеспечением пожарной безопасности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Производство, проведение испытаний, поставка пожарной техники и огнетушащих средств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Монтаж, наладка, ремонт и техническое обслуживание оборудования и систем противопожарной защиты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0033CC"/>
                </a:solidFill>
              </a:rPr>
              <a:t>Проведение испытаний веществ, материалов, изделий, оборудования и конструкций на соответствие требованиям пожарной безопасности</a:t>
            </a:r>
          </a:p>
          <a:p>
            <a:pPr marL="342900" indent="-342900">
              <a:buFontTx/>
              <a:buAutoNum type="arabicPeriod"/>
            </a:pPr>
            <a:r>
              <a:rPr lang="ru-RU" sz="1200">
                <a:solidFill>
                  <a:srgbClr val="FF0000"/>
                </a:solidFill>
              </a:rPr>
              <a:t>Обучение мерам пожарной безопасности</a:t>
            </a:r>
          </a:p>
          <a:p>
            <a:pPr marL="342900" indent="-342900">
              <a:buFontTx/>
              <a:buAutoNum type="arabicPeriod"/>
            </a:pPr>
            <a:endParaRPr lang="ru-RU" sz="1200">
              <a:solidFill>
                <a:srgbClr val="0033CC"/>
              </a:solidFill>
            </a:endParaRPr>
          </a:p>
          <a:p>
            <a:pPr marL="342900" indent="-342900"/>
            <a:r>
              <a:rPr lang="ru-RU" sz="1200">
                <a:solidFill>
                  <a:srgbClr val="008000"/>
                </a:solidFill>
              </a:rPr>
              <a:t>Всего выдано за период с 1994 г. по 2007 г.</a:t>
            </a:r>
          </a:p>
          <a:p>
            <a:pPr marL="342900" indent="-342900"/>
            <a:r>
              <a:rPr lang="ru-RU" sz="1200">
                <a:solidFill>
                  <a:srgbClr val="008000"/>
                </a:solidFill>
              </a:rPr>
              <a:t>85 000 лицензий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42875" y="1214438"/>
            <a:ext cx="400050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Ранее существовавшие</a:t>
            </a:r>
          </a:p>
          <a:p>
            <a:pPr marL="342900" indent="-342900"/>
            <a:endParaRPr lang="ru-RU" sz="1400" b="1" u="sng">
              <a:solidFill>
                <a:srgbClr val="0033CC"/>
              </a:solidFill>
            </a:endParaRPr>
          </a:p>
          <a:p>
            <a:pPr marL="846138" lvl="1" indent="-579438" algn="just" eaLnBrk="0" hangingPunct="0">
              <a:buFont typeface="Wingdings" pitchFamily="2" charset="2"/>
              <a:buChar char="ü"/>
            </a:pPr>
            <a:endParaRPr lang="ru-RU" sz="100" b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495800" y="1196975"/>
            <a:ext cx="25050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В настоящее время</a:t>
            </a:r>
          </a:p>
          <a:p>
            <a:pPr marL="342900" indent="-342900"/>
            <a:endParaRPr lang="ru-RU" sz="1400" b="1" u="sng">
              <a:solidFill>
                <a:srgbClr val="0051A2"/>
              </a:solidFill>
            </a:endParaRPr>
          </a:p>
          <a:p>
            <a:pPr marL="342900" indent="-342900"/>
            <a:endParaRPr lang="ru-RU" sz="1400" b="1">
              <a:solidFill>
                <a:srgbClr val="0051A2"/>
              </a:solidFill>
            </a:endParaRPr>
          </a:p>
          <a:p>
            <a:pPr marL="342900" indent="-342900"/>
            <a:endParaRPr lang="ru-RU" sz="1300" b="1">
              <a:solidFill>
                <a:srgbClr val="0051A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1400">
                <a:solidFill>
                  <a:srgbClr val="0033CC"/>
                </a:solidFill>
              </a:rPr>
              <a:t>Деятельность по тушению пожаров</a:t>
            </a:r>
          </a:p>
          <a:p>
            <a:pPr marL="342900" indent="-342900"/>
            <a:endParaRPr lang="ru-RU" sz="800">
              <a:solidFill>
                <a:srgbClr val="0033CC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ru-RU" sz="1400">
                <a:solidFill>
                  <a:srgbClr val="0033CC"/>
                </a:solidFill>
              </a:rPr>
              <a:t>Производство работ по монтажу, ремонту и обслуживанию средств обеспечения пожарной безопасности зданий и сооружений</a:t>
            </a:r>
          </a:p>
          <a:p>
            <a:pPr marL="342900" indent="-342900"/>
            <a:endParaRPr lang="ru-RU" sz="800">
              <a:solidFill>
                <a:srgbClr val="0033CC"/>
              </a:solidFill>
            </a:endParaRPr>
          </a:p>
          <a:p>
            <a:pPr marL="342900" indent="-342900"/>
            <a:r>
              <a:rPr lang="ru-RU" sz="1400">
                <a:solidFill>
                  <a:srgbClr val="008000"/>
                </a:solidFill>
              </a:rPr>
              <a:t>Всего выдано </a:t>
            </a:r>
          </a:p>
          <a:p>
            <a:pPr marL="342900" indent="-342900"/>
            <a:r>
              <a:rPr lang="ru-RU" sz="1400">
                <a:solidFill>
                  <a:srgbClr val="008000"/>
                </a:solidFill>
              </a:rPr>
              <a:t>9 580 лицензий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381000" y="374650"/>
            <a:ext cx="8429625" cy="70326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</a:rPr>
              <a:t>Лицензирование </a:t>
            </a:r>
            <a:br>
              <a:rPr lang="ru-RU" sz="2000" b="1">
                <a:solidFill>
                  <a:srgbClr val="0000FF"/>
                </a:solidFill>
              </a:rPr>
            </a:br>
            <a:r>
              <a:rPr lang="ru-RU" sz="2000" b="1">
                <a:solidFill>
                  <a:srgbClr val="0000FF"/>
                </a:solidFill>
              </a:rPr>
              <a:t>в области пожарной безопасности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7286625" y="3200400"/>
            <a:ext cx="18573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33CC"/>
                </a:solidFill>
              </a:rPr>
              <a:t>Передача в саморегулируемые организации</a:t>
            </a:r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562600" y="4641850"/>
            <a:ext cx="34163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3300"/>
                </a:solidFill>
              </a:rPr>
              <a:t>Лицензирование деятельности по обучению населения мерам пожарной безопасности осуществляет Федеральная служба по надзору </a:t>
            </a:r>
          </a:p>
          <a:p>
            <a:r>
              <a:rPr lang="ru-RU" sz="1400">
                <a:solidFill>
                  <a:srgbClr val="FF3300"/>
                </a:solidFill>
              </a:rPr>
              <a:t>в сфере образования и науки </a:t>
            </a:r>
            <a:endParaRPr lang="ru-RU" sz="1400">
              <a:solidFill>
                <a:srgbClr val="FF3300"/>
              </a:solidFill>
              <a:cs typeface="Times New Roman" pitchFamily="18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4267200" y="2743200"/>
          <a:ext cx="400050" cy="1928813"/>
        </p:xfrm>
        <a:graphic>
          <a:graphicData uri="http://schemas.openxmlformats.org/presentationml/2006/ole">
            <p:oleObj spid="_x0000_s1026" name="CorelDRAW" r:id="rId3" imgW="1908360" imgH="6921720" progId="CorelDRAW.Graphic.9">
              <p:embed/>
            </p:oleObj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6934200" y="2819400"/>
          <a:ext cx="400050" cy="1566863"/>
        </p:xfrm>
        <a:graphic>
          <a:graphicData uri="http://schemas.openxmlformats.org/presentationml/2006/ole">
            <p:oleObj spid="_x0000_s1027" name="CorelDRAW" r:id="rId4" imgW="1908360" imgH="6921720" progId="CorelDRAW.Graphic.9">
              <p:embed/>
            </p:oleObj>
          </a:graphicData>
        </a:graphic>
      </p:graphicFrame>
      <p:sp>
        <p:nvSpPr>
          <p:cNvPr id="1035" name="AutoShape 12"/>
          <p:cNvSpPr>
            <a:spLocks noChangeArrowheads="1"/>
          </p:cNvSpPr>
          <p:nvPr/>
        </p:nvSpPr>
        <p:spPr bwMode="auto">
          <a:xfrm>
            <a:off x="4467225" y="4795838"/>
            <a:ext cx="992188" cy="671512"/>
          </a:xfrm>
          <a:prstGeom prst="rightArrow">
            <a:avLst>
              <a:gd name="adj1" fmla="val 50000"/>
              <a:gd name="adj2" fmla="val 42069"/>
            </a:avLst>
          </a:prstGeom>
          <a:solidFill>
            <a:srgbClr val="FF3300">
              <a:alpha val="5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600">
              <a:solidFill>
                <a:srgbClr val="0033CC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00050" y="6113463"/>
            <a:ext cx="838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latin typeface="Arial" charset="0"/>
                <a:cs typeface="Arial" charset="0"/>
              </a:rPr>
              <a:t>Количество лицензируемых видов деятельности сокращено в 4 раза</a:t>
            </a:r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0" y="0"/>
          <a:ext cx="785813" cy="782638"/>
        </p:xfrm>
        <a:graphic>
          <a:graphicData uri="http://schemas.openxmlformats.org/presentationml/2006/ole">
            <p:oleObj spid="_x0000_s1028" name="CorelDRAW" r:id="rId5" imgW="1681200" imgH="1681200" progId="CorelDRAW.Graphic.11">
              <p:embed/>
            </p:oleObj>
          </a:graphicData>
        </a:graphic>
      </p:graphicFrame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star8">
            <a:avLst>
              <a:gd name="adj" fmla="val 3825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714375" y="642938"/>
            <a:ext cx="8001000" cy="1928812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5" y="4000500"/>
            <a:ext cx="2428875" cy="5715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Саморегулируемые организации в области обеспечения пожарной безопасности объектов защиты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4643438"/>
            <a:ext cx="2428875" cy="5715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Саморегулируемые организации в области экспертизы и оценки пожарного риска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75" y="5286375"/>
            <a:ext cx="2428875" cy="571500"/>
          </a:xfrm>
          <a:prstGeom prst="rect">
            <a:avLst/>
          </a:prstGeom>
          <a:solidFill>
            <a:srgbClr val="CC3300">
              <a:alpha val="63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Саморегулируемые организации в области производства пожарно-технической продукции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142908" y="2571744"/>
            <a:ext cx="300039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10" dirty="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n-lt"/>
                <a:cs typeface="+mn-cs"/>
              </a:rPr>
              <a:t>Виды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10" dirty="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n-lt"/>
                <a:cs typeface="+mn-cs"/>
              </a:rPr>
              <a:t>саморегулируемых организаций</a:t>
            </a:r>
          </a:p>
        </p:txBody>
      </p:sp>
      <p:sp>
        <p:nvSpPr>
          <p:cNvPr id="23" name="Прямоугольник 47"/>
          <p:cNvSpPr/>
          <p:nvPr/>
        </p:nvSpPr>
        <p:spPr bwMode="auto">
          <a:xfrm>
            <a:off x="5143500" y="3214688"/>
            <a:ext cx="2000250" cy="2032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Саморегулируемые организации в области пожарной безопасности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устанавливают порядок объединения субъектов предпринимательской  и профессиональной деятельности;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осуществляют контроль за деятельностью членов;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ведут реестры членов организаций;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несут субсидиарную ответственность по обязательствам своих членов.</a:t>
            </a:r>
          </a:p>
        </p:txBody>
      </p:sp>
      <p:sp>
        <p:nvSpPr>
          <p:cNvPr id="26" name="Прямоугольник 47"/>
          <p:cNvSpPr/>
          <p:nvPr/>
        </p:nvSpPr>
        <p:spPr bwMode="auto">
          <a:xfrm>
            <a:off x="5143500" y="5286375"/>
            <a:ext cx="1985963" cy="1477963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Субъекты предпринимательской и профессиональной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latin typeface="Calibri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соблюдает требования стандартов и правил разработанных СРО;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выполняет работу и оказывает услуги в области пожарной безопасности в соответствии с выданным СРО допуском;</a:t>
            </a:r>
          </a:p>
        </p:txBody>
      </p:sp>
      <p:sp>
        <p:nvSpPr>
          <p:cNvPr id="28" name="Прямоугольник 47"/>
          <p:cNvSpPr/>
          <p:nvPr/>
        </p:nvSpPr>
        <p:spPr bwMode="auto">
          <a:xfrm>
            <a:off x="7443788" y="3209925"/>
            <a:ext cx="1643062" cy="2032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МЧС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latin typeface="Calibri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 ведет  государственный реестр СРО;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 осуществляет государственный контроль (надзор) за деятельностью СРО;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00" b="1" dirty="0">
                <a:latin typeface="Calibri" pitchFamily="34" charset="0"/>
                <a:cs typeface="+mn-cs"/>
              </a:rPr>
              <a:t>  согласовывает документы разработанные СРО по выполнению работ и оказанию услуг в области пожарной безопасности.</a:t>
            </a:r>
          </a:p>
        </p:txBody>
      </p:sp>
      <p:sp>
        <p:nvSpPr>
          <p:cNvPr id="5130" name="WordArt 4"/>
          <p:cNvSpPr>
            <a:spLocks noChangeArrowheads="1" noChangeShapeType="1" noTextEdit="1"/>
          </p:cNvSpPr>
          <p:nvPr/>
        </p:nvSpPr>
        <p:spPr bwMode="auto">
          <a:xfrm>
            <a:off x="5786438" y="2714625"/>
            <a:ext cx="32766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n-lt"/>
                <a:ea typeface="+mn-lt"/>
                <a:cs typeface="+mn-lt"/>
              </a:rPr>
              <a:t>Структура саморегулирования в области </a:t>
            </a:r>
            <a:br>
              <a:rPr lang="ru-RU" sz="3600" kern="1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n-lt"/>
                <a:ea typeface="+mn-lt"/>
                <a:cs typeface="+mn-lt"/>
              </a:rPr>
            </a:br>
            <a:r>
              <a:rPr lang="ru-RU" sz="3600" kern="1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n-lt"/>
                <a:ea typeface="+mn-lt"/>
                <a:cs typeface="+mn-lt"/>
              </a:rPr>
              <a:t>пожарной безопасности </a:t>
            </a: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2714625" y="4071938"/>
            <a:ext cx="2357438" cy="1965325"/>
          </a:xfrm>
          <a:prstGeom prst="rect">
            <a:avLst/>
          </a:prstGeom>
          <a:solidFill>
            <a:srgbClr val="66CC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tIns="72000" anchor="ctr">
            <a:spAutoFit/>
          </a:bodyPr>
          <a:lstStyle/>
          <a:p>
            <a:pPr indent="180975" algn="just" eaLnBrk="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Разработка требований к стандартам саморегулируемых организаций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indent="180975" algn="just" eaLnBrk="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Экспертиза проектов федеральных законов и иных нормативных правовых актов Российской Федерации в области пожарной безопасности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indent="180975" algn="just" eaLnBrk="0"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Обжалование в судебном порядке актов и действий органов государственной власти Российской Федерации, органов власти субъектов Российской Федерации и их должностных лиц, нарушающих законные права и интересы всех или группы саморегулируемых организаций.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285875" y="1928813"/>
            <a:ext cx="6929438" cy="50006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повышение качества выполнения работ и оказания услуг в области ПБ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85875" y="1357313"/>
            <a:ext cx="6929438" cy="50006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предупреждение причинения вреда жизни, здоровью и имуществу, окружающей среде.</a:t>
            </a:r>
          </a:p>
        </p:txBody>
      </p:sp>
      <p:sp>
        <p:nvSpPr>
          <p:cNvPr id="54" name="WordArt 4"/>
          <p:cNvSpPr txBox="1">
            <a:spLocks noChangeArrowheads="1" noChangeShapeType="1" noTextEdit="1"/>
          </p:cNvSpPr>
          <p:nvPr/>
        </p:nvSpPr>
        <p:spPr bwMode="auto">
          <a:xfrm>
            <a:off x="785786" y="571480"/>
            <a:ext cx="7572428" cy="571504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10" dirty="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n-lt"/>
                <a:cs typeface="+mn-cs"/>
              </a:rPr>
              <a:t>    Основные цели создания саморегулируемых организаций</a:t>
            </a:r>
          </a:p>
        </p:txBody>
      </p:sp>
      <p:sp>
        <p:nvSpPr>
          <p:cNvPr id="9232" name="WordArt 4"/>
          <p:cNvSpPr txBox="1">
            <a:spLocks noChangeArrowheads="1" noChangeShapeType="1" noTextEdit="1"/>
          </p:cNvSpPr>
          <p:nvPr/>
        </p:nvSpPr>
        <p:spPr bwMode="auto">
          <a:xfrm>
            <a:off x="1357290" y="76200"/>
            <a:ext cx="7215188" cy="495300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kern="10" dirty="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Система саморегулирования в области пожарной безопасности</a:t>
            </a:r>
          </a:p>
        </p:txBody>
      </p:sp>
      <p:pic>
        <p:nvPicPr>
          <p:cNvPr id="5136" name="Picture 29" descr="Эмблема МЧ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51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Скругленный прямоугольник 61"/>
          <p:cNvSpPr/>
          <p:nvPr/>
        </p:nvSpPr>
        <p:spPr>
          <a:xfrm>
            <a:off x="1285875" y="928688"/>
            <a:ext cx="6929438" cy="357187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передача части административных функций в области ПБ на рынок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42875" y="3071813"/>
            <a:ext cx="2428875" cy="714375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Национальный орган</a:t>
            </a:r>
          </a:p>
        </p:txBody>
      </p:sp>
      <p:sp>
        <p:nvSpPr>
          <p:cNvPr id="65" name="Стрелка вниз 64"/>
          <p:cNvSpPr/>
          <p:nvPr/>
        </p:nvSpPr>
        <p:spPr>
          <a:xfrm>
            <a:off x="1214438" y="3786188"/>
            <a:ext cx="214312" cy="214312"/>
          </a:xfrm>
          <a:prstGeom prst="downArrow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Стрелка вниз 67"/>
          <p:cNvSpPr/>
          <p:nvPr/>
        </p:nvSpPr>
        <p:spPr>
          <a:xfrm rot="16200000">
            <a:off x="2571750" y="3357563"/>
            <a:ext cx="142875" cy="142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Стрелка вниз 68"/>
          <p:cNvSpPr/>
          <p:nvPr/>
        </p:nvSpPr>
        <p:spPr>
          <a:xfrm>
            <a:off x="3786188" y="3857625"/>
            <a:ext cx="214312" cy="214313"/>
          </a:xfrm>
          <a:prstGeom prst="downArrow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Двойная стрелка влево/вправо 69"/>
          <p:cNvSpPr/>
          <p:nvPr/>
        </p:nvSpPr>
        <p:spPr>
          <a:xfrm>
            <a:off x="7143750" y="4071938"/>
            <a:ext cx="285750" cy="142875"/>
          </a:xfrm>
          <a:prstGeom prst="leftRightArrow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Стрелка вниз 70"/>
          <p:cNvSpPr/>
          <p:nvPr/>
        </p:nvSpPr>
        <p:spPr>
          <a:xfrm>
            <a:off x="6929438" y="2571750"/>
            <a:ext cx="357187" cy="214313"/>
          </a:xfrm>
          <a:prstGeom prst="downArrow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Стрелка вниз 71"/>
          <p:cNvSpPr/>
          <p:nvPr/>
        </p:nvSpPr>
        <p:spPr>
          <a:xfrm>
            <a:off x="1714500" y="2571750"/>
            <a:ext cx="390525" cy="227013"/>
          </a:xfrm>
          <a:prstGeom prst="downArrow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Стрелка вниз 72"/>
          <p:cNvSpPr/>
          <p:nvPr/>
        </p:nvSpPr>
        <p:spPr>
          <a:xfrm>
            <a:off x="3929063" y="2571750"/>
            <a:ext cx="357187" cy="214313"/>
          </a:xfrm>
          <a:prstGeom prst="downArrow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714625" y="2786063"/>
            <a:ext cx="2357438" cy="1071562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Национальное объединение саморегулируемых организаций в области пожарной безопасности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50" y="6143625"/>
            <a:ext cx="4643438" cy="5715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Разработан общественными организациями;</a:t>
            </a:r>
          </a:p>
          <a:p>
            <a:pPr indent="35401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июле 2010 г. прошел первое чтение в ГД ФС РФ;</a:t>
            </a:r>
          </a:p>
          <a:p>
            <a:pPr indent="35401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подготовлено 5 редакций законопроекта.</a:t>
            </a: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star8">
            <a:avLst>
              <a:gd name="adj" fmla="val 3825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66675" y="1200150"/>
            <a:ext cx="9010650" cy="5553075"/>
          </a:xfrm>
          <a:gradFill rotWithShape="0">
            <a:gsLst>
              <a:gs pos="0">
                <a:srgbClr val="FFCC66"/>
              </a:gs>
              <a:gs pos="10001">
                <a:srgbClr val="FFCC66"/>
              </a:gs>
              <a:gs pos="22000">
                <a:srgbClr val="5E88FE"/>
              </a:gs>
              <a:gs pos="100000">
                <a:srgbClr val="C0EDF6"/>
              </a:gs>
            </a:gsLst>
            <a:lin ang="5400000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354013" eaLnBrk="1" hangingPunct="1">
              <a:buFontTx/>
              <a:buNone/>
            </a:pPr>
            <a:r>
              <a:rPr lang="ru-RU" sz="2600" b="1" smtClean="0">
                <a:solidFill>
                  <a:srgbClr val="333333"/>
                </a:solidFill>
              </a:rPr>
              <a:t>                      </a:t>
            </a:r>
          </a:p>
        </p:txBody>
      </p:sp>
      <p:pic>
        <p:nvPicPr>
          <p:cNvPr id="6147" name="Picture 29" descr="Эмблема МЧ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51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 txBox="1">
            <a:spLocks noChangeArrowheads="1" noChangeShapeType="1" noTextEdit="1"/>
          </p:cNvSpPr>
          <p:nvPr/>
        </p:nvSpPr>
        <p:spPr bwMode="auto">
          <a:xfrm>
            <a:off x="1714480" y="0"/>
            <a:ext cx="6572249" cy="428628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kern="10" dirty="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Требования, необходимые для приобретения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kern="10" dirty="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статуса саморегулируемой организации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75" y="1357313"/>
            <a:ext cx="3071813" cy="142875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Саморегулируемые организации в области обес-печения пожарной безо-пасности объектов защиты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75" y="3000375"/>
            <a:ext cx="3071813" cy="3429000"/>
          </a:xfrm>
          <a:prstGeom prst="rect">
            <a:avLst/>
          </a:prstGeom>
          <a:solidFill>
            <a:srgbClr val="00B050">
              <a:alpha val="54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           </a:t>
            </a:r>
            <a:r>
              <a:rPr lang="ru-RU" sz="1350" dirty="0">
                <a:solidFill>
                  <a:schemeClr val="tx1"/>
                </a:solidFill>
              </a:rPr>
              <a:t>объединение в составе не менее 50 юридических лиц;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>
                <a:solidFill>
                  <a:schemeClr val="tx1"/>
                </a:solidFill>
              </a:rPr>
              <a:t>           </a:t>
            </a:r>
            <a:r>
              <a:rPr lang="ru-RU" sz="1350" dirty="0">
                <a:solidFill>
                  <a:schemeClr val="tx1"/>
                </a:solidFill>
              </a:rPr>
              <a:t>наличие компенсационного фонда, сформированного в размере не менее чем 50 тыс. р. на одного члена некоммерческой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tx1"/>
                </a:solidFill>
              </a:rPr>
              <a:t>          наличие у каждого члена саморегулируемой организации договора страхования ответствен-ности при осуществлении деятельности в области пожарной безопасности, размер страховой суммы по которому не может быть менее чем 500 тыс. р.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6125" y="1357313"/>
            <a:ext cx="2714625" cy="142875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Саморегулируемые организации в области экспертизы и оценки пожарного риска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86125" y="3000375"/>
            <a:ext cx="2714625" cy="3429000"/>
          </a:xfrm>
          <a:prstGeom prst="rect">
            <a:avLst/>
          </a:prstGeom>
          <a:solidFill>
            <a:schemeClr val="accent4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/>
              <a:t>          объединение в составе не менее 150 физических лиц;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/>
              <a:t>          наличие компенсационного фонда, сформированного в размере не менее чем 25 тыс. р. на одного члена некоммерческой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/>
              <a:t>          наличие у каждого члена саморегулируемой организации договора страхования ответствен-ности при осуществлении деятельности в области пожарной безопасности, размер страховой суммы по которому не может быть менее чем 100 тыс. р.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72188" y="1357313"/>
            <a:ext cx="2928937" cy="1428750"/>
          </a:xfrm>
          <a:prstGeom prst="rect">
            <a:avLst/>
          </a:prstGeom>
          <a:solidFill>
            <a:srgbClr val="CC3300">
              <a:alpha val="63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Саморегулируемые организации в области производства пожарно-технической продукции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(объединяются на добровольной основе)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72188" y="3000375"/>
            <a:ext cx="2928937" cy="3429000"/>
          </a:xfrm>
          <a:prstGeom prst="rect">
            <a:avLst/>
          </a:prstGeom>
          <a:solidFill>
            <a:srgbClr val="C00000">
              <a:alpha val="29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/>
              <a:t>          объединение в составе не менее 25 индивидуальных предпринимателей и (или) юридических лиц;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/>
              <a:t>          наличие компенсационного фонда, сформированного в размере не менее чем 100 тыс. р. на одного члена некоммерческой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/>
              <a:t>          наличие у каждого члена саморегулируемой организации договора  страхования ответствен-ности при осуществлении деятельности в области пожарной безопасности, размер страховой суммы по которому не может быть менее чем 750 тыс. р.</a:t>
            </a:r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star8">
            <a:avLst>
              <a:gd name="adj" fmla="val 3825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5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500188" y="2786063"/>
            <a:ext cx="357187" cy="214312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29125" y="2786063"/>
            <a:ext cx="357188" cy="214312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429500" y="2786063"/>
            <a:ext cx="357188" cy="214312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857250"/>
            <a:ext cx="4357688" cy="92868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Саморегулируемая организация, основанная на членстве лиц, осуществляющих строительство</a:t>
            </a:r>
          </a:p>
        </p:txBody>
      </p:sp>
      <p:sp>
        <p:nvSpPr>
          <p:cNvPr id="3" name="Rectangle 63"/>
          <p:cNvSpPr>
            <a:spLocks noChangeArrowheads="1"/>
          </p:cNvSpPr>
          <p:nvPr/>
        </p:nvSpPr>
        <p:spPr bwMode="auto">
          <a:xfrm>
            <a:off x="285750" y="2143125"/>
            <a:ext cx="4357688" cy="64611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200" dirty="0">
                <a:latin typeface="Arial" charset="0"/>
                <a:cs typeface="Arial" charset="0"/>
              </a:rPr>
              <a:t>Приобретает право выдавать своим членам свидетельства, предусмотренные в части девятой статьи 39</a:t>
            </a:r>
            <a:r>
              <a:rPr lang="ru-RU" sz="1200" baseline="30000" dirty="0">
                <a:latin typeface="Arial" charset="0"/>
                <a:cs typeface="Arial" charset="0"/>
              </a:rPr>
              <a:t>6</a:t>
            </a:r>
            <a:r>
              <a:rPr lang="ru-RU" sz="1200" dirty="0">
                <a:latin typeface="Arial" charset="0"/>
                <a:cs typeface="Arial" charset="0"/>
              </a:rPr>
              <a:t> законопроекта при соблюдении следующих условий: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289175" y="1825625"/>
            <a:ext cx="282575" cy="28575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6863" y="2857500"/>
            <a:ext cx="4357687" cy="3286125"/>
          </a:xfrm>
          <a:prstGeom prst="rect">
            <a:avLst/>
          </a:prstGeom>
          <a:solidFill>
            <a:srgbClr val="00B050">
              <a:alpha val="54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Принятие решения общим собранием членов об отнесении к сфере деятельности саморегулируемой  организации работ и услуг в области пожарной безопасности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Соответствие саморегулируемой организации требованиям  установленным  Федеральным законом № 69-ФЗ в редакции предлагаемой законопроектом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Наличия утвержденных стандартов в области обеспечения пожарной безопасности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Направление в федеральный орган исполнительной власти, уполномоченный на решение задач в области пожарной безопасности, уведомления о решении саморегулируемой организации об отнесении к сфере деятельности в области пожарной безопасности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Непоступления в саморегулируемую организацию в течении десяти рабочих дней со дня направления документов, предусмотренных абзацем четвертым настоящей части, уведомления федерального органа исполнительной власти, уполномоченного на решение задач в области пожарной безопасности, о невыполнении требований , установленных абзацами вторым - четвертым настоящей части.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88" y="857250"/>
            <a:ext cx="4071937" cy="928688"/>
          </a:xfrm>
          <a:prstGeom prst="rect">
            <a:avLst/>
          </a:prstGeom>
          <a:solidFill>
            <a:srgbClr val="0000FF">
              <a:alpha val="29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Саморегулируемая организация в области пожарной безопасности</a:t>
            </a:r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4929188" y="2143125"/>
            <a:ext cx="4071937" cy="64611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charset="0"/>
                <a:cs typeface="Arial" charset="0"/>
              </a:rPr>
              <a:t>Соответствие саморегулируемой организации требованиям  установленным  Федеральным законом № 69-ФЗ в редакции предлагаемой законопроектом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821906" y="1821657"/>
            <a:ext cx="19288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6783388" y="1825625"/>
            <a:ext cx="261937" cy="28575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178" name="Группа 16"/>
          <p:cNvGrpSpPr>
            <a:grpSpLocks/>
          </p:cNvGrpSpPr>
          <p:nvPr/>
        </p:nvGrpSpPr>
        <p:grpSpPr bwMode="auto">
          <a:xfrm>
            <a:off x="5286375" y="3714750"/>
            <a:ext cx="3571875" cy="1285875"/>
            <a:chOff x="4921900" y="2928934"/>
            <a:chExt cx="3936380" cy="114300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921900" y="2928934"/>
              <a:ext cx="3936380" cy="114300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Ведет федеральный орган исполнительной власти, уполномоченный на решение задач в области пожарной безопасности</a:t>
              </a:r>
              <a:endPara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144087" y="3071458"/>
              <a:ext cx="3570733" cy="357013"/>
            </a:xfrm>
            <a:prstGeom prst="rect">
              <a:avLst/>
            </a:prstGeom>
            <a:solidFill>
              <a:srgbClr val="CC3300">
                <a:alpha val="63000"/>
              </a:srgb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Государственный реестр </a:t>
              </a:r>
            </a:p>
          </p:txBody>
        </p:sp>
      </p:grpSp>
      <p:pic>
        <p:nvPicPr>
          <p:cNvPr id="7179" name="Picture 16" descr="C:\Users\Взломщик\Pictures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928938"/>
            <a:ext cx="2643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7" descr="C:\Users\Взломщик\Pictures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3143250"/>
            <a:ext cx="5286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трелка вниз 21"/>
          <p:cNvSpPr/>
          <p:nvPr/>
        </p:nvSpPr>
        <p:spPr>
          <a:xfrm>
            <a:off x="6715125" y="5072063"/>
            <a:ext cx="714375" cy="357187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43500" y="5500688"/>
            <a:ext cx="3857625" cy="85725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Вправе выполнять работы и услуги в области пожарной безопасности на всех стадиях жизненного цикла объекта защиты</a:t>
            </a:r>
          </a:p>
        </p:txBody>
      </p:sp>
      <p:pic>
        <p:nvPicPr>
          <p:cNvPr id="7183" name="Picture 29" descr="Эмблема МЧ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651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star8">
            <a:avLst>
              <a:gd name="adj" fmla="val 3825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6</a:t>
            </a:r>
          </a:p>
        </p:txBody>
      </p:sp>
      <p:sp>
        <p:nvSpPr>
          <p:cNvPr id="28" name="WordArt 4"/>
          <p:cNvSpPr txBox="1">
            <a:spLocks noChangeArrowheads="1" noChangeShapeType="1" noTextEdit="1"/>
          </p:cNvSpPr>
          <p:nvPr/>
        </p:nvSpPr>
        <p:spPr bwMode="auto">
          <a:xfrm>
            <a:off x="1357290" y="76200"/>
            <a:ext cx="7215188" cy="638156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dirty="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Условия, при которых саморегулируемые организации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dirty="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вправе выполнять работы и услуги в области пожарной безопасности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 txBox="1">
            <a:spLocks noChangeArrowheads="1" noChangeShapeType="1" noTextEdit="1"/>
          </p:cNvSpPr>
          <p:nvPr/>
        </p:nvSpPr>
        <p:spPr bwMode="auto">
          <a:xfrm>
            <a:off x="1357290" y="214290"/>
            <a:ext cx="7215188" cy="638156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10" dirty="0">
                <a:ln w="190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Саморегулирование в области пожарной безопасности</a:t>
            </a:r>
          </a:p>
        </p:txBody>
      </p:sp>
      <p:pic>
        <p:nvPicPr>
          <p:cNvPr id="8195" name="Picture 29" descr="Эмблема МЧ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51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57188" y="928688"/>
            <a:ext cx="4143375" cy="1500187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В настоящее время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00063" y="1357313"/>
            <a:ext cx="3857625" cy="1000125"/>
          </a:xfrm>
          <a:prstGeom prst="rect">
            <a:avLst/>
          </a:prstGeom>
          <a:solidFill>
            <a:srgbClr val="CC3300">
              <a:alpha val="63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Условия при которых организация вправе выполнять работы и услуги в области пожарной безопасности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3000375"/>
          <a:ext cx="4286250" cy="3614738"/>
        </p:xfrm>
        <a:graphic>
          <a:graphicData uri="http://schemas.openxmlformats.org/drawingml/2006/table">
            <a:tbl>
              <a:tblPr/>
              <a:tblGrid>
                <a:gridCol w="295275"/>
                <a:gridCol w="2882900"/>
                <a:gridCol w="1108075"/>
              </a:tblGrid>
              <a:tr h="217488"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Условия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Затраты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25098"/>
                      </a:srgbClr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Членство в саморегулируемой организации, основанной на членстве лиц, осуществляющих подготовку проектной документации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 менее чем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500 тыс. 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25098"/>
                      </a:srgbClr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Членство в саморегулируемой организации, основанной на членстве лиц, осуществляющих строительство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 менее чем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 млн. руб.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25098"/>
                      </a:srgbClr>
                    </a:solidFill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Получение лицензии МЧС России на производство работ по монтажу, ремонту и обслуживанию средств обеспечения пожарной безопасности зданий и сооружений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2,6 тыс. 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25098"/>
                      </a:srgbClr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Членство саморегулируемой организации в национальных объединениях саморегулируемых организаций, осуществляющих строительство и подготовку проектной документации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 менее чем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50 тыс. руб.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ежегодно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143500" y="928688"/>
            <a:ext cx="3857625" cy="15001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Предусматривается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286375" y="1357313"/>
            <a:ext cx="3571875" cy="1000125"/>
          </a:xfrm>
          <a:prstGeom prst="rect">
            <a:avLst/>
          </a:prstGeom>
          <a:solidFill>
            <a:srgbClr val="CC3300">
              <a:alpha val="85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401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Условия при которых организация вправе выполнять работы и услуги в области пожарной безопасности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14938" y="3000375"/>
          <a:ext cx="3714750" cy="1382713"/>
        </p:xfrm>
        <a:graphic>
          <a:graphicData uri="http://schemas.openxmlformats.org/drawingml/2006/table">
            <a:tbl>
              <a:tblPr/>
              <a:tblGrid>
                <a:gridCol w="285750"/>
                <a:gridCol w="2352675"/>
                <a:gridCol w="1076325"/>
              </a:tblGrid>
              <a:tr h="460375"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6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Условия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29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Затраты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34117"/>
                      </a:srgbClr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6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Членство в саморегулируемой организации в области пожарной безопасности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29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 менее чем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50 тыс. руб.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34117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5400000">
            <a:off x="1999456" y="3786982"/>
            <a:ext cx="57165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2143125" y="2500313"/>
            <a:ext cx="357188" cy="4286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000875" y="2500313"/>
            <a:ext cx="357188" cy="4286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8748713" y="6453188"/>
            <a:ext cx="395287" cy="404812"/>
          </a:xfrm>
          <a:prstGeom prst="star8">
            <a:avLst>
              <a:gd name="adj" fmla="val 3825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357313"/>
          <a:ext cx="8715375" cy="5072066"/>
        </p:xfrm>
        <a:graphic>
          <a:graphicData uri="http://schemas.openxmlformats.org/drawingml/2006/table">
            <a:tbl>
              <a:tblPr/>
              <a:tblGrid>
                <a:gridCol w="4181475"/>
                <a:gridCol w="4533900"/>
              </a:tblGrid>
              <a:tr h="3032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Существующая ситуация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Предлагается законопроектом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09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 настоящее время работы и услуги в области пожарной безопасности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осуществляют 47 тысяч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юридических лиц и индивидуальных предпринимателей, которым для осуществления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деятельности необходимо: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 Получение лицензии МЧС России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22225" marR="0" lvl="0" indent="-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Для выполнения работ по монтажу, техническому обслуживанию и ремонту систем и средств противопожарной защиты при строительстве и эксплуатации задний и сооружений  -  членство в:</a:t>
                      </a:r>
                    </a:p>
                    <a:p>
                      <a:pPr marL="22225" marR="0" lvl="0" indent="-22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22225" marR="0" lvl="0" indent="-22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СРО в области ПБ         или        СРО строительное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2. Членство в проектном СРО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 Членство в строительном СРО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 Членство СРО в национальном объединении саморегулируемых организаций, осуществляющих строительство 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5. Членство СРО в национальном объединении саморегулируемых организаций, осуществляющих подготовку проектной документации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5"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Предложения Минрегиона России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349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613">
                <a:tc gridSpan="2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Сохранить сложившееся положение в системе саморегулирования при строительстве и проектировании на строящихся объектах и дополнительно создать СРО в области ПБ для эксплуатируемых объектов.</a:t>
                      </a:r>
                    </a:p>
                  </a:txBody>
                  <a:tcPr marL="40512" marR="405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349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6050" y="74613"/>
            <a:ext cx="8826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charset="0"/>
                <a:cs typeface="Arial" charset="0"/>
              </a:rPr>
              <a:t>ПОЯСНИТЕЛЬНАЯ ЗАПИСКА </a:t>
            </a:r>
          </a:p>
          <a:p>
            <a:pPr indent="450850" algn="ctr"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charset="0"/>
                <a:cs typeface="Arial" charset="0"/>
              </a:rPr>
              <a:t>к проекту федерального закона № 305620 «О внесении изменений в отдельные </a:t>
            </a:r>
          </a:p>
          <a:p>
            <a:pPr indent="450850" algn="ctr"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charset="0"/>
                <a:cs typeface="Arial" charset="0"/>
              </a:rPr>
              <a:t>законодательные акты Российской Федерации по вопросам деятельности саморегулируемых организаций в области пожарной безопасности»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43625" y="4572000"/>
            <a:ext cx="71437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1263</Words>
  <Application>Microsoft Office PowerPoint</Application>
  <PresentationFormat>Экран (4:3)</PresentationFormat>
  <Paragraphs>177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Arial Black</vt:lpstr>
      <vt:lpstr>Times New Roman</vt:lpstr>
      <vt:lpstr>Wingdings</vt:lpstr>
      <vt:lpstr>+mj-lt</vt:lpstr>
      <vt:lpstr>Тема Office</vt:lpstr>
      <vt:lpstr>CorelDRAW 9.0 Graphic</vt:lpstr>
      <vt:lpstr>CorelDRAW 11.0 Graphic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Взломщик</dc:creator>
  <cp:lastModifiedBy>BludyanMA</cp:lastModifiedBy>
  <cp:revision>112</cp:revision>
  <dcterms:created xsi:type="dcterms:W3CDTF">2011-03-24T08:11:01Z</dcterms:created>
  <dcterms:modified xsi:type="dcterms:W3CDTF">2011-10-14T16:58:07Z</dcterms:modified>
</cp:coreProperties>
</file>